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AD24-2BC7-4678-AD46-30485688E870}" type="datetimeFigureOut">
              <a:rPr lang="hu-HU" smtClean="0"/>
              <a:t>2020. 05. 06.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320380E-C4FB-4FCE-8281-3445D4E8500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16679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AD24-2BC7-4678-AD46-30485688E870}" type="datetimeFigureOut">
              <a:rPr lang="hu-HU" smtClean="0"/>
              <a:t>2020. 05. 06.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320380E-C4FB-4FCE-8281-3445D4E8500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28005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AD24-2BC7-4678-AD46-30485688E870}" type="datetimeFigureOut">
              <a:rPr lang="hu-HU" smtClean="0"/>
              <a:t>2020. 05. 06.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320380E-C4FB-4FCE-8281-3445D4E85005}" type="slidenum">
              <a:rPr lang="hu-HU" smtClean="0"/>
              <a:t>‹#›</a:t>
            </a:fld>
            <a:endParaRPr lang="hu-H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2360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AD24-2BC7-4678-AD46-30485688E870}" type="datetimeFigureOut">
              <a:rPr lang="hu-HU" smtClean="0"/>
              <a:t>2020. 05. 06.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20380E-C4FB-4FCE-8281-3445D4E8500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94951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AD24-2BC7-4678-AD46-30485688E870}" type="datetimeFigureOut">
              <a:rPr lang="hu-HU" smtClean="0"/>
              <a:t>2020. 05. 06.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20380E-C4FB-4FCE-8281-3445D4E85005}" type="slidenum">
              <a:rPr lang="hu-HU" smtClean="0"/>
              <a:t>‹#›</a:t>
            </a:fld>
            <a:endParaRPr lang="hu-H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12928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AD24-2BC7-4678-AD46-30485688E870}" type="datetimeFigureOut">
              <a:rPr lang="hu-HU" smtClean="0"/>
              <a:t>2020. 05. 06.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20380E-C4FB-4FCE-8281-3445D4E8500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30213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AD24-2BC7-4678-AD46-30485688E870}" type="datetimeFigureOut">
              <a:rPr lang="hu-HU" smtClean="0"/>
              <a:t>2020. 05. 06.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380E-C4FB-4FCE-8281-3445D4E8500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2103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AD24-2BC7-4678-AD46-30485688E870}" type="datetimeFigureOut">
              <a:rPr lang="hu-HU" smtClean="0"/>
              <a:t>2020. 05. 06.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380E-C4FB-4FCE-8281-3445D4E8500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57587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AD24-2BC7-4678-AD46-30485688E870}" type="datetimeFigureOut">
              <a:rPr lang="hu-HU" smtClean="0"/>
              <a:t>2020. 05. 06.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380E-C4FB-4FCE-8281-3445D4E8500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09506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AD24-2BC7-4678-AD46-30485688E870}" type="datetimeFigureOut">
              <a:rPr lang="hu-HU" smtClean="0"/>
              <a:t>2020. 05. 06.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320380E-C4FB-4FCE-8281-3445D4E8500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40860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AD24-2BC7-4678-AD46-30485688E870}" type="datetimeFigureOut">
              <a:rPr lang="hu-HU" smtClean="0"/>
              <a:t>2020. 05. 06.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320380E-C4FB-4FCE-8281-3445D4E8500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051477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AD24-2BC7-4678-AD46-30485688E870}" type="datetimeFigureOut">
              <a:rPr lang="hu-HU" smtClean="0"/>
              <a:t>2020. 05. 06.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320380E-C4FB-4FCE-8281-3445D4E8500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28957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AD24-2BC7-4678-AD46-30485688E870}" type="datetimeFigureOut">
              <a:rPr lang="hu-HU" smtClean="0"/>
              <a:t>2020. 05. 06.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380E-C4FB-4FCE-8281-3445D4E8500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4655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AD24-2BC7-4678-AD46-30485688E870}" type="datetimeFigureOut">
              <a:rPr lang="hu-HU" smtClean="0"/>
              <a:t>2020. 05. 06.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380E-C4FB-4FCE-8281-3445D4E8500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5125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AD24-2BC7-4678-AD46-30485688E870}" type="datetimeFigureOut">
              <a:rPr lang="hu-HU" smtClean="0"/>
              <a:t>2020. 05. 06.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380E-C4FB-4FCE-8281-3445D4E8500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996440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AD24-2BC7-4678-AD46-30485688E870}" type="datetimeFigureOut">
              <a:rPr lang="hu-HU" smtClean="0"/>
              <a:t>2020. 05. 06.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20380E-C4FB-4FCE-8281-3445D4E8500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21987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1AD24-2BC7-4678-AD46-30485688E870}" type="datetimeFigureOut">
              <a:rPr lang="hu-HU" smtClean="0"/>
              <a:t>2020. 05. 06.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320380E-C4FB-4FCE-8281-3445D4E8500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37925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0" r:id="rId1"/>
    <p:sldLayoutId id="2147484141" r:id="rId2"/>
    <p:sldLayoutId id="2147484142" r:id="rId3"/>
    <p:sldLayoutId id="2147484143" r:id="rId4"/>
    <p:sldLayoutId id="2147484144" r:id="rId5"/>
    <p:sldLayoutId id="2147484145" r:id="rId6"/>
    <p:sldLayoutId id="2147484146" r:id="rId7"/>
    <p:sldLayoutId id="2147484147" r:id="rId8"/>
    <p:sldLayoutId id="2147484148" r:id="rId9"/>
    <p:sldLayoutId id="2147484149" r:id="rId10"/>
    <p:sldLayoutId id="2147484150" r:id="rId11"/>
    <p:sldLayoutId id="2147484151" r:id="rId12"/>
    <p:sldLayoutId id="2147484152" r:id="rId13"/>
    <p:sldLayoutId id="2147484153" r:id="rId14"/>
    <p:sldLayoutId id="2147484154" r:id="rId15"/>
    <p:sldLayoutId id="214748415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047F2E9-319D-44E9-9FB9-966F235A57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Személyes és társas kapcsolatok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E4A9D07E-F212-4D7A-B9F1-C0A0E6B212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Készítette: Tamás Marian védőnő</a:t>
            </a:r>
          </a:p>
        </p:txBody>
      </p:sp>
    </p:spTree>
    <p:extLst>
      <p:ext uri="{BB962C8B-B14F-4D97-AF65-F5344CB8AC3E}">
        <p14:creationId xmlns:p14="http://schemas.microsoft.com/office/powerpoint/2010/main" val="3649065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2BDA569-8978-401B-B480-35B0EE971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/>
              <a:t>A hosszú és boldog élet titka</a:t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C04BC3A-82C2-4135-8791-B7AC8115F0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913" y="1550504"/>
            <a:ext cx="10178322" cy="4532244"/>
          </a:xfrm>
        </p:spPr>
        <p:txBody>
          <a:bodyPr>
            <a:normAutofit lnSpcReduction="10000"/>
          </a:bodyPr>
          <a:lstStyle/>
          <a:p>
            <a:pPr lvl="0"/>
            <a:r>
              <a:rPr lang="hu-HU" sz="2400" dirty="0"/>
              <a:t>A gyermekkori szoros kapcsolat a szülőkkel és a testvérekkel kihat a felnőttkori élet minőségére és a boldogságszintre.</a:t>
            </a:r>
          </a:p>
          <a:p>
            <a:pPr lvl="0"/>
            <a:r>
              <a:rPr lang="hu-HU" sz="2400" i="1" dirty="0"/>
              <a:t>Az emberi kapcsolatok minősége kihat az érzelmi jólétre és a fizikai egészségre is” </a:t>
            </a:r>
            <a:endParaRPr lang="hu-HU" sz="2400" dirty="0"/>
          </a:p>
          <a:p>
            <a:pPr lvl="0"/>
            <a:r>
              <a:rPr lang="hu-HU" sz="2400" dirty="0"/>
              <a:t>Valamilyen társ – legyen az akár ember vagy egy kutya – jelenlétében lelassul a szívverésünk, és csökken a vérnyomásunk, amikor valamilyen nagy kihívást vagy stresszt kiváltó dolgot teszünk (például az orvosi rendelőben várakozunk a legújabb leletekre), és a fájdalom sem kínoz annyira minket, ha van mellettünk valaki.</a:t>
            </a:r>
          </a:p>
          <a:p>
            <a:pPr lvl="0"/>
            <a:r>
              <a:rPr lang="hu-HU" sz="2400" dirty="0"/>
              <a:t>Az erős személyes kapcsolatok nem csak jobb egészségi állapothoz vezetnek, de az agy szerkezetét is befolyásolják.</a:t>
            </a:r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963331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28741B4-6FD6-4A4C-B37C-11905F467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/>
              <a:t>A párkapcsolat</a:t>
            </a:r>
            <a:br>
              <a:rPr lang="hu-HU" b="1" dirty="0"/>
            </a:b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C493B84-DD6D-4E32-B1FD-6FFD8C7E6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603513"/>
            <a:ext cx="10178322" cy="4276080"/>
          </a:xfrm>
        </p:spPr>
        <p:txBody>
          <a:bodyPr/>
          <a:lstStyle/>
          <a:p>
            <a:pPr lvl="0"/>
            <a:r>
              <a:rPr lang="hu-HU" sz="2400" dirty="0"/>
              <a:t>A szerelem a szeretetnek egy olyan formája, melyben az eggyé olvadás iránti vágy hajtja.</a:t>
            </a:r>
          </a:p>
          <a:p>
            <a:pPr lvl="0"/>
            <a:r>
              <a:rPr lang="hu-HU" sz="2400" dirty="0"/>
              <a:t>Tudományosan igazolt, hogy a szerelem jót tesz az egészségnek.</a:t>
            </a:r>
          </a:p>
          <a:p>
            <a:pPr lvl="0"/>
            <a:r>
              <a:rPr lang="hu-HU" sz="2400" dirty="0"/>
              <a:t>Kevésbé jelentkeztek náluk a torokfájás, a nátha, a depresszió.</a:t>
            </a:r>
          </a:p>
          <a:p>
            <a:pPr lvl="0"/>
            <a:r>
              <a:rPr lang="hu-HU" sz="2400" dirty="0"/>
              <a:t>A testünk kevésbé intenzíven reagál a stresszre.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EA814D0F-6E22-4F4E-A5B9-713A943875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8692" y="4200940"/>
            <a:ext cx="3654615" cy="2431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928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91BA769-5AF6-474C-8716-E836C9A73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/>
              <a:t>Mi teheti tönkre a párkapcsolatot?</a:t>
            </a:r>
            <a:br>
              <a:rPr lang="hu-HU" b="1" dirty="0"/>
            </a:br>
            <a:endParaRPr lang="hu-HU" b="1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CE50CBC-8FB7-4841-9938-EE86C89B9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643269"/>
            <a:ext cx="10178322" cy="4236323"/>
          </a:xfrm>
        </p:spPr>
        <p:txBody>
          <a:bodyPr>
            <a:normAutofit/>
          </a:bodyPr>
          <a:lstStyle/>
          <a:p>
            <a:pPr lvl="0"/>
            <a:r>
              <a:rPr lang="hu-HU" sz="2400" dirty="0"/>
              <a:t>egy-egy sérelem</a:t>
            </a:r>
          </a:p>
          <a:p>
            <a:pPr lvl="0"/>
            <a:r>
              <a:rPr lang="hu-HU" sz="2400" dirty="0"/>
              <a:t>meg akarod változtatni a másik embert</a:t>
            </a:r>
          </a:p>
          <a:p>
            <a:pPr lvl="0"/>
            <a:r>
              <a:rPr lang="hu-HU" sz="2400" dirty="0"/>
              <a:t>irreális féltékenység, birtoklási vágy </a:t>
            </a:r>
          </a:p>
          <a:p>
            <a:pPr lvl="0"/>
            <a:r>
              <a:rPr lang="hu-HU" sz="2400" dirty="0"/>
              <a:t>hűtlenség</a:t>
            </a:r>
          </a:p>
          <a:p>
            <a:pPr lvl="0"/>
            <a:r>
              <a:rPr lang="hu-HU" sz="2400" dirty="0"/>
              <a:t>dominancia harcok</a:t>
            </a:r>
          </a:p>
          <a:p>
            <a:pPr lvl="0"/>
            <a:r>
              <a:rPr lang="hu-HU" sz="2400" dirty="0"/>
              <a:t>ha nem tudsz megbocsátani, megbízni a társadban</a:t>
            </a:r>
          </a:p>
          <a:p>
            <a:pPr lvl="0"/>
            <a:r>
              <a:rPr lang="hu-HU" sz="2400" dirty="0"/>
              <a:t>szóbeli vagy testi bántalmazás</a:t>
            </a:r>
          </a:p>
          <a:p>
            <a:pPr lvl="0"/>
            <a:r>
              <a:rPr lang="hu-HU" sz="2400" dirty="0"/>
              <a:t>minden 2. házasság válással végződik</a:t>
            </a:r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40008768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EC6452F-7717-4969-B76B-300719115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A válás hat állomása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40908B9-692E-4849-9E55-1EB9A3DD8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z="2400" dirty="0"/>
              <a:t>érzelmi válás</a:t>
            </a:r>
          </a:p>
          <a:p>
            <a:pPr lvl="0"/>
            <a:r>
              <a:rPr lang="hu-HU" sz="2400" dirty="0"/>
              <a:t>jogi válás</a:t>
            </a:r>
          </a:p>
          <a:p>
            <a:pPr lvl="0"/>
            <a:r>
              <a:rPr lang="hu-HU" sz="2400" dirty="0"/>
              <a:t>gazdasági válás</a:t>
            </a:r>
          </a:p>
          <a:p>
            <a:pPr lvl="0"/>
            <a:r>
              <a:rPr lang="hu-HU" sz="2400" dirty="0"/>
              <a:t>szülői feladatok megosztása</a:t>
            </a:r>
          </a:p>
          <a:p>
            <a:pPr lvl="0"/>
            <a:r>
              <a:rPr lang="hu-HU" sz="2400" dirty="0"/>
              <a:t>közösségi válás</a:t>
            </a:r>
          </a:p>
          <a:p>
            <a:pPr lvl="0"/>
            <a:r>
              <a:rPr lang="hu-HU" sz="2400" dirty="0"/>
              <a:t>pszichikai válás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74320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ép 7">
            <a:extLst>
              <a:ext uri="{FF2B5EF4-FFF2-40B4-BE49-F238E27FC236}">
                <a16:creationId xmlns:a16="http://schemas.microsoft.com/office/drawing/2014/main" id="{E210C8C5-8392-4882-B7E4-9B5EF6622E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521766"/>
            <a:ext cx="5130662" cy="3157330"/>
          </a:xfrm>
          <a:prstGeom prst="rect">
            <a:avLst/>
          </a:prstGeom>
        </p:spPr>
      </p:pic>
      <p:sp>
        <p:nvSpPr>
          <p:cNvPr id="3" name="Tartalom helye 2">
            <a:extLst>
              <a:ext uri="{FF2B5EF4-FFF2-40B4-BE49-F238E27FC236}">
                <a16:creationId xmlns:a16="http://schemas.microsoft.com/office/drawing/2014/main" id="{0FED92E8-D16E-4D3D-B38B-86444DA6D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dirty="0"/>
              <a:t>Törekedj hát arra, hogy a számodra fontos emberekkel töltött időd nagy részét pozitív interakciók töltsék ki. </a:t>
            </a:r>
          </a:p>
          <a:p>
            <a:r>
              <a:rPr lang="hu-HU" sz="2400" dirty="0"/>
              <a:t>Ha másképpen nem lenne egyértelmű – </a:t>
            </a:r>
            <a:r>
              <a:rPr lang="hu-HU" sz="2400" b="1" dirty="0"/>
              <a:t>a szeretet maga a boldogság.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98598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12909F5B-5782-4A6F-B3FA-D8BA194EA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b="1" dirty="0"/>
              <a:t>Szükségünk van másokra, és másoknak is szükségük van ránk</a:t>
            </a:r>
            <a:r>
              <a:rPr lang="hu-HU" sz="2400" dirty="0"/>
              <a:t>.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0DE22A82-3481-4EC4-B910-6B1C3AB315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2329" y="3141377"/>
            <a:ext cx="2747341" cy="3326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452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87177FBD-A129-4F39-85A3-5EF80BC55E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4086" y="543339"/>
            <a:ext cx="9375913" cy="5336253"/>
          </a:xfrm>
        </p:spPr>
        <p:txBody>
          <a:bodyPr>
            <a:normAutofit/>
          </a:bodyPr>
          <a:lstStyle/>
          <a:p>
            <a:pPr lvl="0"/>
            <a:r>
              <a:rPr lang="hu-HU" sz="2400" dirty="0"/>
              <a:t>Az ember maga közösségi lény. </a:t>
            </a:r>
          </a:p>
          <a:p>
            <a:pPr lvl="0"/>
            <a:r>
              <a:rPr lang="hu-HU" sz="2400" dirty="0"/>
              <a:t>Szükségünk van az élethez személyes kapcsolatokra.</a:t>
            </a:r>
          </a:p>
          <a:p>
            <a:r>
              <a:rPr lang="hu-HU" sz="2400" dirty="0"/>
              <a:t>A kapcsolat mindig ember és ember között jön létre.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67764836-17DE-4CD5-B21B-62E6EB356C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5427" y="2791593"/>
            <a:ext cx="4640435" cy="308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812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3FACCFD-653E-42D1-97AF-935B2F687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0" y="1232452"/>
            <a:ext cx="2504661" cy="1338469"/>
          </a:xfrm>
        </p:spPr>
        <p:txBody>
          <a:bodyPr>
            <a:normAutofit/>
          </a:bodyPr>
          <a:lstStyle/>
          <a:p>
            <a:r>
              <a:rPr lang="hu-HU" b="1" dirty="0"/>
              <a:t>A család</a:t>
            </a:r>
            <a:br>
              <a:rPr lang="hu-HU" b="1" dirty="0"/>
            </a:b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FD1DBFB-675B-434A-B17C-398B8B4AA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243" y="3525078"/>
            <a:ext cx="10707757" cy="3332922"/>
          </a:xfrm>
        </p:spPr>
        <p:txBody>
          <a:bodyPr>
            <a:normAutofit/>
          </a:bodyPr>
          <a:lstStyle/>
          <a:p>
            <a:pPr lvl="0"/>
            <a:r>
              <a:rPr lang="hu-HU" sz="2400" dirty="0"/>
              <a:t>Bizonyos viselkedési formákat elsajátítunk,</a:t>
            </a:r>
          </a:p>
          <a:p>
            <a:pPr lvl="0"/>
            <a:r>
              <a:rPr lang="hu-HU" sz="2400" dirty="0"/>
              <a:t>megtanuljuk azokat a társadalmi követelményeket, melyeket tőlünk elvárnak. Pl. ne hazudjunk, ne lopjunk, tanuljunk…</a:t>
            </a:r>
          </a:p>
          <a:p>
            <a:pPr lvl="0"/>
            <a:r>
              <a:rPr lang="hu-HU" sz="2400" dirty="0"/>
              <a:t>Édesanyánktól tanuljuk meg, milyennek kell lennie egy családanyának, nőnek, </a:t>
            </a:r>
          </a:p>
          <a:p>
            <a:pPr lvl="0"/>
            <a:r>
              <a:rPr lang="hu-HU" sz="2400" dirty="0"/>
              <a:t>Édesapánktól, hogy milyen egy családapa, férfinek lenni.</a:t>
            </a:r>
          </a:p>
          <a:p>
            <a:pPr lvl="0"/>
            <a:r>
              <a:rPr lang="hu-HU" sz="2400" dirty="0"/>
              <a:t>Testvéreinktől is legalább ennyi mindent sajátítunk el.</a:t>
            </a:r>
          </a:p>
          <a:p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89851162-16D5-4380-A4F1-26C102E438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620" y="188786"/>
            <a:ext cx="4555520" cy="3031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331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43C468A-BAC4-4C16-B757-438F41F5F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A kiegyensúlyozott családi élet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EF54194-B5CE-4C5D-9D02-1F87189AF9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84243"/>
            <a:ext cx="10178322" cy="4916557"/>
          </a:xfrm>
        </p:spPr>
        <p:txBody>
          <a:bodyPr>
            <a:normAutofit lnSpcReduction="10000"/>
          </a:bodyPr>
          <a:lstStyle/>
          <a:p>
            <a:pPr lvl="0"/>
            <a:r>
              <a:rPr lang="hu-HU" sz="2600" dirty="0"/>
              <a:t>Sokat beszélgessünk,</a:t>
            </a:r>
          </a:p>
          <a:p>
            <a:pPr lvl="0"/>
            <a:r>
              <a:rPr lang="hu-HU" sz="2600" dirty="0"/>
              <a:t>a lehetőségekhez képest igyekezzünk minél több időt együtt tölteni, </a:t>
            </a:r>
            <a:r>
              <a:rPr lang="hu-HU" sz="2600" i="1" dirty="0"/>
              <a:t>pl. egy-egy közös reggeli, hétvégi kirándulás, ünnepek együtt töltése, a közös élmények szorosabbá képesek tenni az emberi kapcsolatainkat.</a:t>
            </a:r>
            <a:endParaRPr lang="hu-HU" sz="2600" dirty="0"/>
          </a:p>
          <a:p>
            <a:pPr lvl="0"/>
            <a:r>
              <a:rPr lang="hu-HU" sz="2600" dirty="0"/>
              <a:t>Nyilvánítsuk ki egymás felé a szeretetüket!</a:t>
            </a:r>
          </a:p>
          <a:p>
            <a:pPr lvl="0"/>
            <a:r>
              <a:rPr lang="hu-HU" sz="2600" dirty="0"/>
              <a:t>Tanuljunk helyes konfliktusmegoldó technikákat alkalmazni, </a:t>
            </a:r>
          </a:p>
          <a:p>
            <a:pPr lvl="0"/>
            <a:r>
              <a:rPr lang="hu-HU" sz="2600" dirty="0"/>
              <a:t>érdeklődjünk egymás dolgai iránt.</a:t>
            </a:r>
          </a:p>
          <a:p>
            <a:pPr lvl="0"/>
            <a:r>
              <a:rPr lang="hu-HU" sz="2600" dirty="0"/>
              <a:t>Tiszteljük, becsüljük a másikat, ne bíráljuk,</a:t>
            </a:r>
          </a:p>
          <a:p>
            <a:pPr lvl="0"/>
            <a:r>
              <a:rPr lang="hu-HU" sz="2600" dirty="0"/>
              <a:t>fogadjuk el a másikat olyannak, amilyen. </a:t>
            </a:r>
          </a:p>
          <a:p>
            <a:pPr lvl="0"/>
            <a:r>
              <a:rPr lang="hu-HU" sz="2600" dirty="0"/>
              <a:t>Segítsük családtagjaikat!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11514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6FA1A1F-94C6-4DD1-88C5-2A3685205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A kortárskapcsolatok 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5C26E2F-C9C0-4351-8DD4-DAB5D8D78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6922" y="1696277"/>
            <a:ext cx="10383078" cy="47793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dirty="0"/>
              <a:t>A kor- társkapcsolatok az egyenrangú kapcsolatok és a szociális alkalmazkodás tanulásában </a:t>
            </a:r>
            <a:r>
              <a:rPr lang="hu-HU" sz="2400" dirty="0" err="1"/>
              <a:t>jelentősek</a:t>
            </a:r>
            <a:r>
              <a:rPr lang="hu-HU" sz="2400" dirty="0"/>
              <a:t>.</a:t>
            </a:r>
          </a:p>
          <a:p>
            <a:pPr lvl="0"/>
            <a:r>
              <a:rPr lang="hu-HU" sz="2400" dirty="0"/>
              <a:t>Önállóság, függetlenedés a szülőktől,</a:t>
            </a:r>
          </a:p>
          <a:p>
            <a:pPr lvl="0"/>
            <a:r>
              <a:rPr lang="hu-HU" sz="2400" dirty="0"/>
              <a:t>kölcsönösség, egyenrangú kapcsolat fenntartása,</a:t>
            </a:r>
          </a:p>
          <a:p>
            <a:pPr lvl="0"/>
            <a:r>
              <a:rPr lang="hu-HU" sz="2400" dirty="0"/>
              <a:t>szociális kompetencia,</a:t>
            </a:r>
          </a:p>
          <a:p>
            <a:pPr lvl="0"/>
            <a:r>
              <a:rPr lang="hu-HU" sz="2400" dirty="0"/>
              <a:t>felelősségvállalás,</a:t>
            </a:r>
          </a:p>
          <a:p>
            <a:r>
              <a:rPr lang="hu-HU" sz="2400" dirty="0"/>
              <a:t>énérvényesítés.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FEE47D98-5B50-4D9A-AE39-E650DCF9EC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5052" y="3587157"/>
            <a:ext cx="4204252" cy="3149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535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9A6E70E-BE57-454F-89C2-A08DCDD55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A csoport fejlesztő hatásai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158745F-A7CF-4702-871D-E4023D0A6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6364" y="1683025"/>
            <a:ext cx="9203635" cy="4196567"/>
          </a:xfrm>
        </p:spPr>
        <p:txBody>
          <a:bodyPr>
            <a:normAutofit/>
          </a:bodyPr>
          <a:lstStyle/>
          <a:p>
            <a:pPr lvl="0"/>
            <a:r>
              <a:rPr lang="hu-HU" sz="2400" dirty="0"/>
              <a:t>énkép kialakítása,</a:t>
            </a:r>
          </a:p>
          <a:p>
            <a:pPr lvl="0"/>
            <a:r>
              <a:rPr lang="hu-HU" sz="2400" dirty="0"/>
              <a:t>érzelmi támogatás, társas helyzet biztosítása,</a:t>
            </a:r>
          </a:p>
          <a:p>
            <a:pPr lvl="0"/>
            <a:r>
              <a:rPr lang="hu-HU" sz="2400" dirty="0" err="1"/>
              <a:t>csoportbeli</a:t>
            </a:r>
            <a:r>
              <a:rPr lang="hu-HU" sz="2400" dirty="0"/>
              <a:t> szerepek,</a:t>
            </a:r>
          </a:p>
          <a:p>
            <a:pPr lvl="0"/>
            <a:r>
              <a:rPr lang="hu-HU" sz="2400" dirty="0"/>
              <a:t>társas összehasonlítás alapja, teljesítmény értékelése,</a:t>
            </a:r>
          </a:p>
          <a:p>
            <a:pPr lvl="0"/>
            <a:r>
              <a:rPr lang="hu-HU" sz="2400" dirty="0"/>
              <a:t>társak ösztönző (pl. teljesítményre) szerepe,</a:t>
            </a:r>
          </a:p>
          <a:p>
            <a:pPr lvl="0"/>
            <a:r>
              <a:rPr lang="hu-HU" sz="2400" dirty="0"/>
              <a:t>versengés és együttműködés tanulása,</a:t>
            </a:r>
          </a:p>
          <a:p>
            <a:r>
              <a:rPr lang="hu-HU" sz="2400" dirty="0"/>
              <a:t>ifjúsági szubkultúra elsajátítása</a:t>
            </a:r>
          </a:p>
        </p:txBody>
      </p:sp>
    </p:spTree>
    <p:extLst>
      <p:ext uri="{BB962C8B-B14F-4D97-AF65-F5344CB8AC3E}">
        <p14:creationId xmlns:p14="http://schemas.microsoft.com/office/powerpoint/2010/main" val="1643802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5DA1D3C-E286-4DDC-B139-6DA63506F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/>
              <a:t>A barátságok alakulásának életkori jellemzői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14558BD-CF1F-4B74-847B-273B76D0E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u-HU" sz="2400" dirty="0"/>
              <a:t>2-5 éves korban a kortárskapcsolatok esetlegesek. A gyerek azzal játszik, aki mellé kerül. </a:t>
            </a:r>
          </a:p>
          <a:p>
            <a:pPr lvl="0"/>
            <a:r>
              <a:rPr lang="hu-HU" sz="2400" dirty="0"/>
              <a:t>4-8 év közt már vannak tartósabb barátságok, de ezeket alapvetően egocentrikus, az egyén számára biztosított előnyök motiválják. </a:t>
            </a:r>
          </a:p>
          <a:p>
            <a:r>
              <a:rPr lang="hu-HU" sz="2400" dirty="0"/>
              <a:t>12 éves kor körül kialakul a kölcsönösség és a nagyobb intimitás. A gyerekek ebben a fejlődési fázisban már a társ szükségletei iránt is fogékonyak. Igénylik a hosszan tartó kapcsolatokat.</a:t>
            </a:r>
          </a:p>
        </p:txBody>
      </p:sp>
    </p:spTree>
    <p:extLst>
      <p:ext uri="{BB962C8B-B14F-4D97-AF65-F5344CB8AC3E}">
        <p14:creationId xmlns:p14="http://schemas.microsoft.com/office/powerpoint/2010/main" val="998733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175AEAB3-FA3A-4F83-986C-03C4FF7F4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98783"/>
            <a:ext cx="10178322" cy="5680809"/>
          </a:xfrm>
        </p:spPr>
        <p:txBody>
          <a:bodyPr>
            <a:normAutofit/>
          </a:bodyPr>
          <a:lstStyle/>
          <a:p>
            <a:pPr lvl="0"/>
            <a:r>
              <a:rPr lang="hu-HU" sz="2400" dirty="0"/>
              <a:t>12 év felett: A kapcsolatok erősek , az autonómia megengedhető. A konfliktusmegoldás képességének fejlődése, a barát eltérő nézeteinek, különállásának az elfogadásában. Az ellenkező neműekkel is kialakulnak barátságok.</a:t>
            </a:r>
          </a:p>
          <a:p>
            <a:pPr lvl="0"/>
            <a:r>
              <a:rPr lang="hu-HU" sz="2400" dirty="0"/>
              <a:t>9-15 év: intimitás, kölcsönösség, hosszú távú elköteleződés és a konfliktusok ellenére a barátságok fenntartása jellemző. </a:t>
            </a:r>
            <a:r>
              <a:rPr lang="hu-HU" sz="2400" dirty="0" err="1"/>
              <a:t>Őrzik</a:t>
            </a:r>
            <a:r>
              <a:rPr lang="hu-HU" sz="2400" dirty="0"/>
              <a:t> a kétszemélyes kapcsolat intimitását, gyakori a féltékenység a külső kapcsolatokkal szemben.</a:t>
            </a:r>
          </a:p>
          <a:p>
            <a:endParaRPr lang="hu-HU" dirty="0"/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53EDFECF-BD5B-4025-ABD4-16BA9880B2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0839" y="3039187"/>
            <a:ext cx="5411384" cy="3030375"/>
          </a:xfrm>
          <a:prstGeom prst="rect">
            <a:avLst/>
          </a:prstGeom>
        </p:spPr>
      </p:pic>
      <p:pic>
        <p:nvPicPr>
          <p:cNvPr id="9" name="Kép 8">
            <a:extLst>
              <a:ext uri="{FF2B5EF4-FFF2-40B4-BE49-F238E27FC236}">
                <a16:creationId xmlns:a16="http://schemas.microsoft.com/office/drawing/2014/main" id="{E743ACB4-AD3F-4ED8-9F45-D224D30F9E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8689" y="3957927"/>
            <a:ext cx="4502150" cy="2701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469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33C91D-4660-44AB-8533-D4A482F75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/>
              <a:t>Ki boldog?</a:t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63DBD0E-F328-4E6C-8DA2-A375CACC77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hu-HU" sz="2400" dirty="0"/>
              <a:t>Legalább egy vagy több közeli barátjuk van,</a:t>
            </a:r>
          </a:p>
          <a:p>
            <a:pPr lvl="0"/>
            <a:r>
              <a:rPr lang="hu-HU" sz="2400" dirty="0"/>
              <a:t>erős családi kötelékek.</a:t>
            </a:r>
          </a:p>
          <a:p>
            <a:pPr lvl="0"/>
            <a:r>
              <a:rPr lang="hu-HU" sz="2400" dirty="0"/>
              <a:t>Minőségi kapcsolatok kialakítására és fenntartására.</a:t>
            </a:r>
          </a:p>
          <a:p>
            <a:pPr lvl="0"/>
            <a:r>
              <a:rPr lang="hu-HU" sz="2400" i="1" dirty="0" err="1"/>
              <a:t>A„</a:t>
            </a:r>
            <a:r>
              <a:rPr lang="hu-HU" sz="2400" dirty="0" err="1"/>
              <a:t>virtuális</a:t>
            </a:r>
            <a:r>
              <a:rPr lang="hu-HU" sz="2400" dirty="0"/>
              <a:t> érintkezés nem helyettesítheti a közvetlen emberi kapcsolatot</a:t>
            </a:r>
            <a:r>
              <a:rPr lang="hu-HU" sz="2400" i="1" dirty="0"/>
              <a:t>.”</a:t>
            </a:r>
            <a:endParaRPr lang="hu-HU" sz="2400" dirty="0"/>
          </a:p>
          <a:p>
            <a:r>
              <a:rPr lang="hu-HU" sz="2400" dirty="0"/>
              <a:t>Az online kapcsolatok az offline kapcsolatokhoz hasonlóan teljesebbek, ha olyan emberekkel éljük meg, akikkel szoros kapcsolatban állunk.</a:t>
            </a:r>
          </a:p>
          <a:p>
            <a:pPr lvl="0"/>
            <a:r>
              <a:rPr lang="hu-HU" sz="2400" dirty="0"/>
              <a:t>Az online kapcsolatok pusztán felületes ismeretségként jóval kevesebbet érnek.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84812525"/>
      </p:ext>
    </p:extLst>
  </p:cSld>
  <p:clrMapOvr>
    <a:masterClrMapping/>
  </p:clrMapOvr>
</p:sld>
</file>

<file path=ppt/theme/theme1.xml><?xml version="1.0" encoding="utf-8"?>
<a:theme xmlns:a="http://schemas.openxmlformats.org/drawingml/2006/main" name="Szálak">
  <a:themeElements>
    <a:clrScheme name="Szálak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zála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zálak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92</TotalTime>
  <Words>704</Words>
  <Application>Microsoft Office PowerPoint</Application>
  <PresentationFormat>Szélesvásznú</PresentationFormat>
  <Paragraphs>77</Paragraphs>
  <Slides>15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 3</vt:lpstr>
      <vt:lpstr>Szálak</vt:lpstr>
      <vt:lpstr>Személyes és társas kapcsolatok</vt:lpstr>
      <vt:lpstr>PowerPoint-bemutató</vt:lpstr>
      <vt:lpstr>A család </vt:lpstr>
      <vt:lpstr>A kiegyensúlyozott családi élet</vt:lpstr>
      <vt:lpstr>A kortárskapcsolatok </vt:lpstr>
      <vt:lpstr>A csoport fejlesztő hatásai</vt:lpstr>
      <vt:lpstr>A barátságok alakulásának életkori jellemzői</vt:lpstr>
      <vt:lpstr>PowerPoint-bemutató</vt:lpstr>
      <vt:lpstr>Ki boldog? </vt:lpstr>
      <vt:lpstr>A hosszú és boldog élet titka </vt:lpstr>
      <vt:lpstr>A párkapcsolat </vt:lpstr>
      <vt:lpstr>Mi teheti tönkre a párkapcsolatot? </vt:lpstr>
      <vt:lpstr>A válás hat állomása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Személyes és társas kapcsolatok</dc:title>
  <dc:creator>Marian</dc:creator>
  <cp:lastModifiedBy>Marian</cp:lastModifiedBy>
  <cp:revision>12</cp:revision>
  <dcterms:created xsi:type="dcterms:W3CDTF">2020-04-27T11:18:39Z</dcterms:created>
  <dcterms:modified xsi:type="dcterms:W3CDTF">2020-05-06T07:56:44Z</dcterms:modified>
</cp:coreProperties>
</file>